
<file path=[Content_Types].xml><?xml version="1.0" encoding="utf-8"?>
<Types xmlns="http://schemas.openxmlformats.org/package/2006/content-types">
  <Default Extension="bin" ContentType="image/unknown"/>
  <Default Extension="gif" ContentType="image/gif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1"/>
  </p:notesMasterIdLst>
  <p:sldIdLst>
    <p:sldId id="256" r:id="rId5"/>
    <p:sldId id="257" r:id="rId6"/>
    <p:sldId id="258" r:id="rId7"/>
    <p:sldId id="259" r:id="rId8"/>
    <p:sldId id="260" r:id="rId9"/>
    <p:sldId id="261" r:id="rId10"/>
    <p:sldId id="264" r:id="rId11"/>
    <p:sldId id="262" r:id="rId12"/>
    <p:sldId id="263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4" r:id="rId22"/>
    <p:sldId id="273" r:id="rId23"/>
    <p:sldId id="276" r:id="rId24"/>
    <p:sldId id="277" r:id="rId25"/>
    <p:sldId id="279" r:id="rId26"/>
    <p:sldId id="280" r:id="rId27"/>
    <p:sldId id="281" r:id="rId28"/>
    <p:sldId id="278" r:id="rId29"/>
    <p:sldId id="275" r:id="rId30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00FF00"/>
    <a:srgbClr val="FF0000"/>
    <a:srgbClr val="7B7B7B"/>
    <a:srgbClr val="3F3F3F"/>
    <a:srgbClr val="99FFCC"/>
    <a:srgbClr val="E1F80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2142969-2962-4669-B091-CF799F5E87D9}" v="75" dt="2023-03-11T20:44:05.24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51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ableStyles" Target="tableStyles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AA49FA-95F2-4152-870E-698DE0BA0C9F}" type="datetimeFigureOut">
              <a:rPr lang="pt-PT" smtClean="0"/>
              <a:t>13/03/2023</a:t>
            </a:fld>
            <a:endParaRPr lang="pt-PT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PT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ADF3C6-EF1B-4500-89FB-94C172F8FB5B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693463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ADF3C6-EF1B-4500-89FB-94C172F8FB5B}" type="slidenum">
              <a:rPr lang="pt-PT" smtClean="0"/>
              <a:t>26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8759532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PT"/>
              <a:t>Clique para editar o estilo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PT"/>
              <a:t>Faça clique para editar o estilo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5660B-72A8-4E2F-8862-687D482FCAE3}" type="datetimeFigureOut">
              <a:rPr lang="pt-PT" smtClean="0"/>
              <a:t>13/03/2023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F8D52-F0C2-4A32-A747-E8BE9513669C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0901609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5660B-72A8-4E2F-8862-687D482FCAE3}" type="datetimeFigureOut">
              <a:rPr lang="pt-PT" smtClean="0"/>
              <a:t>13/03/2023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F8D52-F0C2-4A32-A747-E8BE9513669C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4239566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5660B-72A8-4E2F-8862-687D482FCAE3}" type="datetimeFigureOut">
              <a:rPr lang="pt-PT" smtClean="0"/>
              <a:t>13/03/2023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F8D52-F0C2-4A32-A747-E8BE9513669C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7462582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5660B-72A8-4E2F-8862-687D482FCAE3}" type="datetimeFigureOut">
              <a:rPr lang="pt-PT" smtClean="0"/>
              <a:t>13/03/2023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F8D52-F0C2-4A32-A747-E8BE9513669C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5627856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5660B-72A8-4E2F-8862-687D482FCAE3}" type="datetimeFigureOut">
              <a:rPr lang="pt-PT" smtClean="0"/>
              <a:t>13/03/2023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F8D52-F0C2-4A32-A747-E8BE9513669C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2286539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e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e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5660B-72A8-4E2F-8862-687D482FCAE3}" type="datetimeFigureOut">
              <a:rPr lang="pt-PT" smtClean="0"/>
              <a:t>13/03/2023</a:t>
            </a:fld>
            <a:endParaRPr lang="pt-PT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F8D52-F0C2-4A32-A747-E8BE9513669C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3128715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4" name="Marcador de Posição de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o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6" name="Marcador de Posição de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7" name="Marcador de Posição d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5660B-72A8-4E2F-8862-687D482FCAE3}" type="datetimeFigureOut">
              <a:rPr lang="pt-PT" smtClean="0"/>
              <a:t>13/03/2023</a:t>
            </a:fld>
            <a:endParaRPr lang="pt-PT"/>
          </a:p>
        </p:txBody>
      </p:sp>
      <p:sp>
        <p:nvSpPr>
          <p:cNvPr id="8" name="Marcador de Posição do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Marcador de Posição do Número do Diapositivo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F8D52-F0C2-4A32-A747-E8BE9513669C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1026335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5660B-72A8-4E2F-8862-687D482FCAE3}" type="datetimeFigureOut">
              <a:rPr lang="pt-PT" smtClean="0"/>
              <a:t>13/03/2023</a:t>
            </a:fld>
            <a:endParaRPr lang="pt-PT"/>
          </a:p>
        </p:txBody>
      </p:sp>
      <p:sp>
        <p:nvSpPr>
          <p:cNvPr id="4" name="Marcador de Posição do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Marcador de Posição do Número do Diapositivo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F8D52-F0C2-4A32-A747-E8BE9513669C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2028225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5660B-72A8-4E2F-8862-687D482FCAE3}" type="datetimeFigureOut">
              <a:rPr lang="pt-PT" smtClean="0"/>
              <a:t>13/03/2023</a:t>
            </a:fld>
            <a:endParaRPr lang="pt-PT"/>
          </a:p>
        </p:txBody>
      </p:sp>
      <p:sp>
        <p:nvSpPr>
          <p:cNvPr id="3" name="Marcador de Posição do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F8D52-F0C2-4A32-A747-E8BE9513669C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8234076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5660B-72A8-4E2F-8862-687D482FCAE3}" type="datetimeFigureOut">
              <a:rPr lang="pt-PT" smtClean="0"/>
              <a:t>13/03/2023</a:t>
            </a:fld>
            <a:endParaRPr lang="pt-PT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F8D52-F0C2-4A32-A747-E8BE9513669C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1102312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PT"/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5660B-72A8-4E2F-8862-687D482FCAE3}" type="datetimeFigureOut">
              <a:rPr lang="pt-PT" smtClean="0"/>
              <a:t>13/03/2023</a:t>
            </a:fld>
            <a:endParaRPr lang="pt-PT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F8D52-F0C2-4A32-A747-E8BE9513669C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5756198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B5660B-72A8-4E2F-8862-687D482FCAE3}" type="datetimeFigureOut">
              <a:rPr lang="pt-PT" smtClean="0"/>
              <a:t>13/03/2023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0F8D52-F0C2-4A32-A747-E8BE9513669C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5424513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f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monkeytype.com/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jpeg"/><Relationship Id="rId4" Type="http://schemas.openxmlformats.org/officeDocument/2006/relationships/image" Target="../media/image64.gi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jpe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jpeg"/><Relationship Id="rId4" Type="http://schemas.openxmlformats.org/officeDocument/2006/relationships/image" Target="../media/image73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bin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F0000"/>
            </a:gs>
            <a:gs pos="50000">
              <a:srgbClr val="00FF00"/>
            </a:gs>
            <a:gs pos="100000">
              <a:srgbClr val="0000FF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3999" y="1327817"/>
            <a:ext cx="9144000" cy="2387600"/>
          </a:xfrm>
          <a:noFill/>
          <a:effectLst/>
        </p:spPr>
        <p:txBody>
          <a:bodyPr>
            <a:normAutofit fontScale="90000"/>
          </a:bodyPr>
          <a:lstStyle/>
          <a:p>
            <a:r>
              <a:rPr lang="pt-PT" dirty="0" err="1">
                <a:solidFill>
                  <a:srgbClr val="E1F808"/>
                </a:solidFill>
                <a:latin typeface="Comic Sans MS" panose="030F0702030302020204" pitchFamily="66" charset="0"/>
              </a:rPr>
              <a:t>Guidelines</a:t>
            </a:r>
            <a:r>
              <a:rPr lang="pt-PT" dirty="0">
                <a:solidFill>
                  <a:srgbClr val="E1F808"/>
                </a:solidFill>
                <a:latin typeface="Comic Sans MS" panose="030F0702030302020204" pitchFamily="66" charset="0"/>
              </a:rPr>
              <a:t> para páginas web</a:t>
            </a:r>
            <a:br>
              <a:rPr lang="pt-PT" dirty="0">
                <a:solidFill>
                  <a:srgbClr val="E1F808"/>
                </a:solidFill>
                <a:latin typeface="Comic Sans MS" panose="030F0702030302020204" pitchFamily="66" charset="0"/>
              </a:rPr>
            </a:br>
            <a:r>
              <a:rPr lang="pt-PT" dirty="0" err="1">
                <a:solidFill>
                  <a:srgbClr val="00FF00"/>
                </a:solidFill>
                <a:latin typeface="Comic Sans MS" panose="030F0702030302020204" pitchFamily="66" charset="0"/>
              </a:rPr>
              <a:t>Graphic</a:t>
            </a:r>
            <a:r>
              <a:rPr lang="pt-PT" dirty="0">
                <a:solidFill>
                  <a:srgbClr val="00FF00"/>
                </a:solidFill>
                <a:latin typeface="Comic Sans MS" panose="030F0702030302020204" pitchFamily="66" charset="0"/>
              </a:rPr>
              <a:t> Design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 rot="20611080">
            <a:off x="8782049" y="4720236"/>
            <a:ext cx="3771900" cy="1655762"/>
          </a:xfrm>
        </p:spPr>
        <p:txBody>
          <a:bodyPr>
            <a:normAutofit fontScale="92500" lnSpcReduction="10000"/>
          </a:bodyPr>
          <a:lstStyle/>
          <a:p>
            <a:r>
              <a:rPr lang="pt-PT" dirty="0">
                <a:solidFill>
                  <a:schemeClr val="tx1">
                    <a:lumMod val="50000"/>
                    <a:lumOff val="50000"/>
                  </a:schemeClr>
                </a:solidFill>
                <a:latin typeface="Freestyle Script" panose="030804020302050B0404" pitchFamily="66" charset="0"/>
              </a:rPr>
              <a:t>João Oliveira | Renato Craveiro</a:t>
            </a:r>
          </a:p>
          <a:p>
            <a:r>
              <a:rPr lang="pt-PT" dirty="0">
                <a:solidFill>
                  <a:schemeClr val="tx1">
                    <a:lumMod val="50000"/>
                    <a:lumOff val="50000"/>
                  </a:schemeClr>
                </a:solidFill>
                <a:latin typeface="Freestyle Script" panose="030804020302050B0404" pitchFamily="66" charset="0"/>
              </a:rPr>
              <a:t>Interação Pessoa-Máquina</a:t>
            </a:r>
          </a:p>
          <a:p>
            <a:r>
              <a:rPr lang="pt-PT" dirty="0">
                <a:solidFill>
                  <a:schemeClr val="tx1">
                    <a:lumMod val="50000"/>
                    <a:lumOff val="50000"/>
                  </a:schemeClr>
                </a:solidFill>
                <a:latin typeface="Freestyle Script" panose="030804020302050B0404" pitchFamily="66" charset="0"/>
              </a:rPr>
              <a:t>Trabalho Prático nº2</a:t>
            </a:r>
          </a:p>
          <a:p>
            <a:r>
              <a:rPr lang="pt-PT" dirty="0">
                <a:solidFill>
                  <a:schemeClr val="tx1">
                    <a:lumMod val="50000"/>
                    <a:lumOff val="50000"/>
                  </a:schemeClr>
                </a:solidFill>
                <a:latin typeface="Freestyle Script" panose="030804020302050B0404" pitchFamily="66" charset="0"/>
              </a:rPr>
              <a:t>ISEC – Ano Letivo 2022/23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400" b="29599"/>
          <a:stretch/>
        </p:blipFill>
        <p:spPr>
          <a:xfrm>
            <a:off x="323774" y="311344"/>
            <a:ext cx="2266950" cy="687108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834341">
            <a:off x="9482130" y="553110"/>
            <a:ext cx="2024070" cy="166126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739304">
            <a:off x="694974" y="3876283"/>
            <a:ext cx="2420458" cy="2456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358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Posição de Conteúdo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160" y="735806"/>
            <a:ext cx="6628839" cy="5048116"/>
          </a:xfrm>
        </p:spPr>
      </p:pic>
      <p:sp>
        <p:nvSpPr>
          <p:cNvPr id="5" name="Retângulo 4"/>
          <p:cNvSpPr/>
          <p:nvPr/>
        </p:nvSpPr>
        <p:spPr>
          <a:xfrm>
            <a:off x="312424" y="5988734"/>
            <a:ext cx="3748719" cy="553998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pt-PT" dirty="0"/>
              <a:t>Fonte: blog.hubspot.com </a:t>
            </a:r>
          </a:p>
          <a:p>
            <a:r>
              <a:rPr lang="pt-PT" sz="1200" dirty="0"/>
              <a:t>(https://blog.hubspot.com/website/horizontal-scrolling)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120392">
            <a:off x="763499" y="439652"/>
            <a:ext cx="1267002" cy="1228896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6871" y="4363622"/>
            <a:ext cx="2043382" cy="190211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678751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F0000"/>
            </a:gs>
            <a:gs pos="50000">
              <a:srgbClr val="00FF00"/>
            </a:gs>
            <a:gs pos="100000">
              <a:srgbClr val="0000FF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 rot="5400000">
            <a:off x="9080219" y="3472614"/>
            <a:ext cx="5381874" cy="13244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5" name="Triângulo isósceles 4"/>
          <p:cNvSpPr/>
          <p:nvPr/>
        </p:nvSpPr>
        <p:spPr>
          <a:xfrm>
            <a:off x="11720990" y="874883"/>
            <a:ext cx="100333" cy="86495"/>
          </a:xfrm>
          <a:prstGeom prst="triangl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6" name="Triângulo isósceles 5"/>
          <p:cNvSpPr/>
          <p:nvPr/>
        </p:nvSpPr>
        <p:spPr>
          <a:xfrm rot="10800000">
            <a:off x="11720990" y="6114988"/>
            <a:ext cx="100333" cy="86495"/>
          </a:xfrm>
          <a:prstGeom prst="triangl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7" name="Retângulo 6"/>
          <p:cNvSpPr/>
          <p:nvPr/>
        </p:nvSpPr>
        <p:spPr>
          <a:xfrm rot="5400000">
            <a:off x="11446077" y="1300399"/>
            <a:ext cx="650159" cy="100334"/>
          </a:xfrm>
          <a:prstGeom prst="rect">
            <a:avLst/>
          </a:prstGeom>
          <a:solidFill>
            <a:srgbClr val="7B7B7B"/>
          </a:solidFill>
          <a:ln>
            <a:solidFill>
              <a:srgbClr val="3F3F3F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9082" y="2796976"/>
            <a:ext cx="5295900" cy="3404507"/>
          </a:xfrm>
          <a:prstGeom prst="rect">
            <a:avLst/>
          </a:prstGeom>
        </p:spPr>
      </p:pic>
      <p:sp>
        <p:nvSpPr>
          <p:cNvPr id="10" name="Título 1"/>
          <p:cNvSpPr>
            <a:spLocks noGrp="1"/>
          </p:cNvSpPr>
          <p:nvPr>
            <p:ph type="title"/>
          </p:nvPr>
        </p:nvSpPr>
        <p:spPr>
          <a:xfrm>
            <a:off x="808703" y="7267370"/>
            <a:ext cx="10515600" cy="1325563"/>
          </a:xfrm>
          <a:noFill/>
        </p:spPr>
        <p:txBody>
          <a:bodyPr>
            <a:normAutofit fontScale="90000"/>
          </a:bodyPr>
          <a:lstStyle/>
          <a:p>
            <a:pPr algn="ctr"/>
            <a:r>
              <a:rPr lang="pt-PT" dirty="0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Elementos mais críticos da página devem estar visíveis “acima da borda” para os tamanhos de tela mais comuns</a:t>
            </a:r>
          </a:p>
        </p:txBody>
      </p:sp>
    </p:spTree>
    <p:extLst>
      <p:ext uri="{BB962C8B-B14F-4D97-AF65-F5344CB8AC3E}">
        <p14:creationId xmlns:p14="http://schemas.microsoft.com/office/powerpoint/2010/main" val="2983218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2.22045E-16 L 3.95833E-6 -0.66458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3241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1.48148E-6 L 4.79167E-6 -0.96713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83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4062" y="1053306"/>
            <a:ext cx="2472238" cy="4614157"/>
          </a:xfrm>
          <a:prstGeom prst="rect">
            <a:avLst/>
          </a:prstGeom>
        </p:spPr>
      </p:pic>
      <p:pic>
        <p:nvPicPr>
          <p:cNvPr id="5" name="Marcador de Posição de Conteúdo 4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388100" y="4648200"/>
            <a:ext cx="1316097" cy="122175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164380">
            <a:off x="4180570" y="547433"/>
            <a:ext cx="903881" cy="833036"/>
          </a:xfrm>
          <a:prstGeom prst="rect">
            <a:avLst/>
          </a:prstGeom>
        </p:spPr>
      </p:pic>
      <p:sp>
        <p:nvSpPr>
          <p:cNvPr id="7" name="Retângulo 6"/>
          <p:cNvSpPr/>
          <p:nvPr/>
        </p:nvSpPr>
        <p:spPr>
          <a:xfrm>
            <a:off x="312424" y="5988734"/>
            <a:ext cx="1804661" cy="553998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pt-PT" dirty="0"/>
              <a:t>Fonte: publico.pt</a:t>
            </a:r>
          </a:p>
          <a:p>
            <a:r>
              <a:rPr lang="pt-PT" sz="1200" dirty="0"/>
              <a:t>(https://www.publico.pt/)</a:t>
            </a:r>
          </a:p>
        </p:txBody>
      </p:sp>
    </p:spTree>
    <p:extLst>
      <p:ext uri="{BB962C8B-B14F-4D97-AF65-F5344CB8AC3E}">
        <p14:creationId xmlns:p14="http://schemas.microsoft.com/office/powerpoint/2010/main" val="2573606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iagBrick">
          <a:fgClr>
            <a:srgbClr val="FF0000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0288" y="1027906"/>
            <a:ext cx="2091423" cy="4178300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3015" y="4315083"/>
            <a:ext cx="1468706" cy="137650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011731">
            <a:off x="4664605" y="559476"/>
            <a:ext cx="1140060" cy="1140060"/>
          </a:xfrm>
          <a:prstGeom prst="rect">
            <a:avLst/>
          </a:prstGeom>
        </p:spPr>
      </p:pic>
      <p:sp>
        <p:nvSpPr>
          <p:cNvPr id="7" name="Retângulo 6"/>
          <p:cNvSpPr/>
          <p:nvPr/>
        </p:nvSpPr>
        <p:spPr>
          <a:xfrm>
            <a:off x="312424" y="5988734"/>
            <a:ext cx="1858907" cy="553998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pt-PT" dirty="0"/>
              <a:t>Fonte: asbeiras.pt</a:t>
            </a:r>
          </a:p>
          <a:p>
            <a:r>
              <a:rPr lang="pt-PT" sz="1200" dirty="0"/>
              <a:t>(https://www.asbeiras.pt/)</a:t>
            </a:r>
          </a:p>
        </p:txBody>
      </p:sp>
    </p:spTree>
    <p:extLst>
      <p:ext uri="{BB962C8B-B14F-4D97-AF65-F5344CB8AC3E}">
        <p14:creationId xmlns:p14="http://schemas.microsoft.com/office/powerpoint/2010/main" val="2249281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>
          <a:xfrm>
            <a:off x="241300" y="619125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t-PT" sz="11500" dirty="0"/>
              <a:t>Usar um design em que a página inicial se ajuste a </a:t>
            </a:r>
          </a:p>
        </p:txBody>
      </p:sp>
      <p:sp>
        <p:nvSpPr>
          <p:cNvPr id="4" name="Marcador de Posição de Conteúdo 2"/>
          <p:cNvSpPr txBox="1">
            <a:spLocks/>
          </p:cNvSpPr>
          <p:nvPr/>
        </p:nvSpPr>
        <p:spPr>
          <a:xfrm>
            <a:off x="6045200" y="1460500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PT" sz="11500" dirty="0"/>
              <a:t>diferentes resoluções</a:t>
            </a:r>
            <a:endParaRPr lang="pt-PT" sz="16600" dirty="0"/>
          </a:p>
        </p:txBody>
      </p:sp>
    </p:spTree>
    <p:extLst>
      <p:ext uri="{BB962C8B-B14F-4D97-AF65-F5344CB8AC3E}">
        <p14:creationId xmlns:p14="http://schemas.microsoft.com/office/powerpoint/2010/main" val="146282927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70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694348"/>
            <a:ext cx="6919820" cy="3306946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1748" y="1482107"/>
            <a:ext cx="2477552" cy="4694856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213132">
            <a:off x="1620706" y="3942384"/>
            <a:ext cx="1545143" cy="1349837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18292" y="496169"/>
            <a:ext cx="1913111" cy="197187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Retângulo 7"/>
          <p:cNvSpPr/>
          <p:nvPr/>
        </p:nvSpPr>
        <p:spPr>
          <a:xfrm>
            <a:off x="4335811" y="4217313"/>
            <a:ext cx="1507785" cy="553998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pt-PT" dirty="0"/>
              <a:t>Fonte: dn.pt</a:t>
            </a:r>
          </a:p>
          <a:p>
            <a:r>
              <a:rPr lang="pt-PT" sz="1200" dirty="0"/>
              <a:t>(https://www.dn.pt/)</a:t>
            </a:r>
          </a:p>
        </p:txBody>
      </p:sp>
    </p:spTree>
    <p:extLst>
      <p:ext uri="{BB962C8B-B14F-4D97-AF65-F5344CB8AC3E}">
        <p14:creationId xmlns:p14="http://schemas.microsoft.com/office/powerpoint/2010/main" val="2132276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027906"/>
            <a:ext cx="7117329" cy="3556794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5170" y="1645429"/>
            <a:ext cx="2082461" cy="3962400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84895" y="369745"/>
            <a:ext cx="1943371" cy="193384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0524995">
            <a:off x="1847427" y="3908234"/>
            <a:ext cx="1937173" cy="1699595"/>
          </a:xfrm>
          <a:prstGeom prst="rect">
            <a:avLst/>
          </a:prstGeom>
        </p:spPr>
      </p:pic>
      <p:sp>
        <p:nvSpPr>
          <p:cNvPr id="8" name="Retângulo 7"/>
          <p:cNvSpPr/>
          <p:nvPr/>
        </p:nvSpPr>
        <p:spPr>
          <a:xfrm>
            <a:off x="4932711" y="4758031"/>
            <a:ext cx="1956626" cy="553998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pt-PT" dirty="0"/>
              <a:t>Fonte: cmjornal.pt</a:t>
            </a:r>
          </a:p>
          <a:p>
            <a:r>
              <a:rPr lang="pt-PT" sz="1200" dirty="0"/>
              <a:t>(https://www.cmjornal.pt/)</a:t>
            </a:r>
          </a:p>
        </p:txBody>
      </p:sp>
    </p:spTree>
    <p:extLst>
      <p:ext uri="{BB962C8B-B14F-4D97-AF65-F5344CB8AC3E}">
        <p14:creationId xmlns:p14="http://schemas.microsoft.com/office/powerpoint/2010/main" val="3427714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734" y="637799"/>
            <a:ext cx="2357522" cy="2524591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7214" y="2692400"/>
            <a:ext cx="3331274" cy="2671783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5"/>
          <a:srcRect l="16307" b="13712"/>
          <a:stretch/>
        </p:blipFill>
        <p:spPr>
          <a:xfrm>
            <a:off x="5524068" y="637799"/>
            <a:ext cx="2501900" cy="2827212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46824" y="2968580"/>
            <a:ext cx="4072943" cy="2597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94348"/>
      </p:ext>
    </p:extLst>
  </p:cSld>
  <p:clrMapOvr>
    <a:masterClrMapping/>
  </p:clrMapOvr>
  <p:transition spd="slow">
    <p:wheel spokes="1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wdDnDiag">
          <a:fgClr>
            <a:srgbClr val="C00000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2FBC2A82-A47F-F23B-F7EE-5D8B9FFB57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2393" y="1607461"/>
            <a:ext cx="4367213" cy="3643077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354B33CA-15C9-E2EC-365E-529F8888ADE5}"/>
              </a:ext>
            </a:extLst>
          </p:cNvPr>
          <p:cNvSpPr/>
          <p:nvPr/>
        </p:nvSpPr>
        <p:spPr>
          <a:xfrm>
            <a:off x="274451" y="503077"/>
            <a:ext cx="5693610" cy="553998"/>
          </a:xfrm>
          <a:prstGeom prst="rect">
            <a:avLst/>
          </a:prstGeom>
          <a:solidFill>
            <a:schemeClr val="accent5">
              <a:lumMod val="75000"/>
            </a:schemeClr>
          </a:solidFill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pt-PT" dirty="0">
                <a:solidFill>
                  <a:schemeClr val="bg1">
                    <a:lumMod val="95000"/>
                  </a:schemeClr>
                </a:solidFill>
              </a:rPr>
              <a:t>Fonte: behnwyetzner.com </a:t>
            </a:r>
          </a:p>
          <a:p>
            <a:r>
              <a:rPr lang="pt-PT" sz="1200" dirty="0">
                <a:solidFill>
                  <a:schemeClr val="bg1">
                    <a:lumMod val="95000"/>
                  </a:schemeClr>
                </a:solidFill>
              </a:rPr>
              <a:t>(https://www.behnwyetzner.com/wp-content/uploads/2017/11/fed-agencies-logos.jpg)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ABB89125-ABEF-F445-0687-1C58186112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9389" y="579277"/>
            <a:ext cx="1649074" cy="161970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3" name="Imagem 12" descr="Uma imagem com ClipArt&#10;&#10;Descrição gerada automaticamente">
            <a:extLst>
              <a:ext uri="{FF2B5EF4-FFF2-40B4-BE49-F238E27FC236}">
                <a16:creationId xmlns:a16="http://schemas.microsoft.com/office/drawing/2014/main" id="{250DE95A-7B9B-6EB2-8E40-FE170E5B7D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1772" y="4439943"/>
            <a:ext cx="2561242" cy="1348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99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Posição de Conteúdo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576901"/>
            <a:ext cx="3921573" cy="1966605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3553321" cy="1886213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7832" y="1690688"/>
            <a:ext cx="3765968" cy="1954945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72107" y="3576901"/>
            <a:ext cx="3665846" cy="1966605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49549" y="647699"/>
            <a:ext cx="2480255" cy="1628981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80181" y="3797300"/>
            <a:ext cx="2218990" cy="204334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06783629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>
            <a:normAutofit fontScale="90000"/>
          </a:bodyPr>
          <a:lstStyle/>
          <a:p>
            <a:r>
              <a:rPr lang="pt-PT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Limitar estilos </a:t>
            </a:r>
            <a:r>
              <a:rPr lang="pt-PT" sz="2800" dirty="0">
                <a:solidFill>
                  <a:srgbClr val="FFFF00"/>
                </a:solidFill>
                <a:latin typeface="Comic Sans MS" panose="030F0702030302020204" pitchFamily="66" charset="0"/>
              </a:rPr>
              <a:t>de fonte </a:t>
            </a:r>
            <a:r>
              <a:rPr lang="pt-PT" sz="6600" dirty="0">
                <a:solidFill>
                  <a:srgbClr val="00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 outras </a:t>
            </a:r>
            <a:r>
              <a:rPr lang="pt-PT" sz="3100" dirty="0">
                <a:solidFill>
                  <a:srgbClr val="99FFCC"/>
                </a:solidFill>
                <a:latin typeface="Agency FB" panose="020B0503020202020204" pitchFamily="34" charset="0"/>
              </a:rPr>
              <a:t>formatações </a:t>
            </a:r>
            <a:r>
              <a:rPr lang="pt-PT" sz="3100" dirty="0">
                <a:solidFill>
                  <a:srgbClr val="0000FF"/>
                </a:solidFill>
                <a:latin typeface="Agency FB" panose="020B0503020202020204" pitchFamily="34" charset="0"/>
              </a:rPr>
              <a:t>de texto								nas páginas</a:t>
            </a:r>
            <a:endParaRPr lang="pt-PT" dirty="0">
              <a:solidFill>
                <a:srgbClr val="0000FF"/>
              </a:solidFill>
            </a:endParaRPr>
          </a:p>
        </p:txBody>
      </p:sp>
      <p:sp>
        <p:nvSpPr>
          <p:cNvPr id="4" name="Retângulo 3"/>
          <p:cNvSpPr/>
          <p:nvPr/>
        </p:nvSpPr>
        <p:spPr>
          <a:xfrm>
            <a:off x="3008891" y="902295"/>
            <a:ext cx="436446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pt-PT" sz="5400" b="1" cap="none" spc="0" dirty="0">
                <a:ln/>
                <a:gradFill flip="none" rotWithShape="1">
                  <a:gsLst>
                    <a:gs pos="0">
                      <a:srgbClr val="FF0000"/>
                    </a:gs>
                    <a:gs pos="50000">
                      <a:srgbClr val="00FF00"/>
                    </a:gs>
                    <a:gs pos="100000">
                      <a:srgbClr val="0000FF"/>
                    </a:gs>
                  </a:gsLst>
                  <a:lin ang="5400000" scaled="1"/>
                  <a:tileRect/>
                </a:gradFill>
                <a:effectLst/>
              </a:rPr>
              <a:t>(</a:t>
            </a:r>
            <a:r>
              <a:rPr lang="pt-PT" sz="2000" b="1" cap="none" spc="0" dirty="0">
                <a:ln/>
                <a:gradFill flip="none" rotWithShape="1">
                  <a:gsLst>
                    <a:gs pos="0">
                      <a:srgbClr val="FF0000"/>
                    </a:gs>
                    <a:gs pos="50000">
                      <a:srgbClr val="00FF00"/>
                    </a:gs>
                    <a:gs pos="100000">
                      <a:srgbClr val="0000FF"/>
                    </a:gs>
                  </a:gsLst>
                  <a:lin ang="5400000" scaled="1"/>
                  <a:tileRect/>
                </a:gradFill>
                <a:effectLst/>
              </a:rPr>
              <a:t>tamanhos</a:t>
            </a:r>
            <a:r>
              <a:rPr lang="pt-PT" sz="5400" b="1" cap="none" spc="0" dirty="0">
                <a:ln/>
                <a:gradFill flip="none" rotWithShape="1">
                  <a:gsLst>
                    <a:gs pos="0">
                      <a:srgbClr val="FF0000"/>
                    </a:gs>
                    <a:gs pos="50000">
                      <a:srgbClr val="00FF00"/>
                    </a:gs>
                    <a:gs pos="100000">
                      <a:srgbClr val="0000FF"/>
                    </a:gs>
                  </a:gsLst>
                  <a:lin ang="5400000" scaled="1"/>
                  <a:tileRect/>
                </a:gradFill>
                <a:effectLst/>
              </a:rPr>
              <a:t>, cores, …)</a:t>
            </a:r>
          </a:p>
        </p:txBody>
      </p:sp>
      <p:sp>
        <p:nvSpPr>
          <p:cNvPr id="5" name="Duplo semicírculo 4"/>
          <p:cNvSpPr/>
          <p:nvPr/>
        </p:nvSpPr>
        <p:spPr>
          <a:xfrm>
            <a:off x="2283176" y="902295"/>
            <a:ext cx="13682539" cy="3908722"/>
          </a:xfrm>
          <a:prstGeom prst="blockArc">
            <a:avLst>
              <a:gd name="adj1" fmla="val 10800000"/>
              <a:gd name="adj2" fmla="val 17703882"/>
              <a:gd name="adj3" fmla="val 50000"/>
            </a:avLst>
          </a:prstGeom>
          <a:noFill/>
        </p:spPr>
        <p:txBody>
          <a:bodyPr wrap="none" lIns="91440" tIns="45720" rIns="91440" bIns="45720">
            <a:prstTxWarp prst="textArchDown">
              <a:avLst>
                <a:gd name="adj" fmla="val 198615"/>
              </a:avLst>
            </a:prstTxWarp>
            <a:spAutoFit/>
          </a:bodyPr>
          <a:lstStyle/>
          <a:p>
            <a:pPr algn="ctr"/>
            <a:r>
              <a:rPr lang="pt-PT" sz="36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Texto com design excessivo pode desviar do significado das palavras</a:t>
            </a:r>
          </a:p>
        </p:txBody>
      </p:sp>
      <p:cxnSp>
        <p:nvCxnSpPr>
          <p:cNvPr id="9" name="Conexão reta unidirecional 8"/>
          <p:cNvCxnSpPr/>
          <p:nvPr/>
        </p:nvCxnSpPr>
        <p:spPr>
          <a:xfrm flipH="1" flipV="1">
            <a:off x="5981700" y="3324225"/>
            <a:ext cx="38100" cy="28384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Conexão reta unidirecional 11"/>
          <p:cNvCxnSpPr/>
          <p:nvPr/>
        </p:nvCxnSpPr>
        <p:spPr>
          <a:xfrm>
            <a:off x="2800350" y="4811017"/>
            <a:ext cx="65151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Retângulo 5"/>
          <p:cNvSpPr/>
          <p:nvPr/>
        </p:nvSpPr>
        <p:spPr>
          <a:xfrm>
            <a:off x="3531394" y="3476625"/>
            <a:ext cx="5129212" cy="2090637"/>
          </a:xfrm>
          <a:prstGeom prst="rect">
            <a:avLst/>
          </a:prstGeom>
          <a:noFill/>
        </p:spPr>
        <p:txBody>
          <a:bodyPr>
            <a:prstTxWarp prst="textWave2">
              <a:avLst>
                <a:gd name="adj1" fmla="val 20000"/>
                <a:gd name="adj2" fmla="val 0"/>
              </a:avLst>
            </a:prstTxWarp>
            <a:spAutoFit/>
          </a:bodyPr>
          <a:lstStyle/>
          <a:p>
            <a:r>
              <a:rPr lang="pt-PT" dirty="0">
                <a:blipFill>
                  <a:blip r:embed="rId3"/>
                  <a:tile tx="0" ty="0" sx="100000" sy="100000" flip="none" algn="tl"/>
                </a:blipFill>
              </a:rPr>
              <a:t>Se forem demasiado ”gráficos”, os utilizadores têm tendência a darem demasiada atenção ao que realmente queremos</a:t>
            </a:r>
          </a:p>
        </p:txBody>
      </p:sp>
    </p:spTree>
    <p:extLst>
      <p:ext uri="{BB962C8B-B14F-4D97-AF65-F5344CB8AC3E}">
        <p14:creationId xmlns:p14="http://schemas.microsoft.com/office/powerpoint/2010/main" val="318213483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ow to Create Cool Website Backgrounds: The Ultimate Guide - TurboFuture">
            <a:extLst>
              <a:ext uri="{FF2B5EF4-FFF2-40B4-BE49-F238E27FC236}">
                <a16:creationId xmlns:a16="http://schemas.microsoft.com/office/drawing/2014/main" id="{BEC9E91F-D000-C7EB-95AF-907BB98CD7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B9AE372-9D3E-64CA-F40D-7307018554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>
                <a:solidFill>
                  <a:schemeClr val="bg1"/>
                </a:solidFill>
                <a:latin typeface="Arial Black" panose="020B0A04020102020204" pitchFamily="34" charset="0"/>
              </a:rPr>
              <a:t>Customização</a:t>
            </a:r>
            <a:r>
              <a:rPr lang="en-GB" dirty="0">
                <a:solidFill>
                  <a:schemeClr val="bg1"/>
                </a:solidFill>
                <a:latin typeface="Arial Black" panose="020B0A04020102020204" pitchFamily="34" charset="0"/>
              </a:rPr>
              <a:t> de </a:t>
            </a:r>
            <a:r>
              <a:rPr lang="en-GB" dirty="0" err="1">
                <a:solidFill>
                  <a:schemeClr val="bg1"/>
                </a:solidFill>
                <a:latin typeface="Arial Black" panose="020B0A04020102020204" pitchFamily="34" charset="0"/>
              </a:rPr>
              <a:t>Páginas</a:t>
            </a:r>
            <a:r>
              <a:rPr lang="en-GB" dirty="0">
                <a:solidFill>
                  <a:schemeClr val="bg1"/>
                </a:solidFill>
                <a:latin typeface="Arial Black" panose="020B0A04020102020204" pitchFamily="34" charset="0"/>
              </a:rPr>
              <a:t> Web</a:t>
            </a:r>
            <a:br>
              <a:rPr lang="en-GB" dirty="0">
                <a:solidFill>
                  <a:schemeClr val="bg1"/>
                </a:solidFill>
                <a:latin typeface="Arial Black" panose="020B0A04020102020204" pitchFamily="34" charset="0"/>
              </a:rPr>
            </a:br>
            <a:r>
              <a:rPr lang="en-GB" dirty="0">
                <a:solidFill>
                  <a:schemeClr val="bg1"/>
                </a:solidFill>
                <a:latin typeface="Arial Black" panose="020B0A04020102020204" pitchFamily="34" charset="0"/>
              </a:rPr>
              <a:t>&amp; Dados de </a:t>
            </a:r>
            <a:r>
              <a:rPr lang="en-GB" dirty="0" err="1">
                <a:solidFill>
                  <a:schemeClr val="bg1"/>
                </a:solidFill>
                <a:latin typeface="Arial Black" panose="020B0A04020102020204" pitchFamily="34" charset="0"/>
              </a:rPr>
              <a:t>Utilizador</a:t>
            </a:r>
            <a:endParaRPr lang="en-GB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775942-5277-9ABE-05AC-66300489EA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57501" cy="4351338"/>
          </a:xfrm>
        </p:spPr>
        <p:txBody>
          <a:bodyPr/>
          <a:lstStyle/>
          <a:p>
            <a:r>
              <a:rPr lang="pt-PT" dirty="0">
                <a:solidFill>
                  <a:schemeClr val="bg1"/>
                </a:solidFill>
              </a:rPr>
              <a:t>Páginas web, antes de priorizarem a customização do utilizador, devem focar num plano de cores, temas e estilos que garantam conforto à grande maioria dos leitores e visitantes.</a:t>
            </a:r>
          </a:p>
          <a:p>
            <a:r>
              <a:rPr lang="pt-PT" dirty="0">
                <a:solidFill>
                  <a:schemeClr val="bg1"/>
                </a:solidFill>
              </a:rPr>
              <a:t>A primeira impressão de um utilizador é das mais importantes de maneira a tornar mais propício o retorno do mesmo à página.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F9790CD-F0DC-D54A-C8EB-F6B4638FE8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28" t="4247" r="18189" b="7026"/>
          <a:stretch/>
        </p:blipFill>
        <p:spPr bwMode="auto">
          <a:xfrm>
            <a:off x="6521042" y="2722868"/>
            <a:ext cx="5679347" cy="4143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ângulo 7">
            <a:extLst>
              <a:ext uri="{FF2B5EF4-FFF2-40B4-BE49-F238E27FC236}">
                <a16:creationId xmlns:a16="http://schemas.microsoft.com/office/drawing/2014/main" id="{C119D9AB-B719-2832-385F-239DCB0032B7}"/>
              </a:ext>
            </a:extLst>
          </p:cNvPr>
          <p:cNvSpPr/>
          <p:nvPr/>
        </p:nvSpPr>
        <p:spPr>
          <a:xfrm>
            <a:off x="8959961" y="2345147"/>
            <a:ext cx="3232039" cy="369332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pt-PT" dirty="0"/>
              <a:t>Fonte: </a:t>
            </a:r>
            <a:r>
              <a:rPr lang="pt-PT" dirty="0">
                <a:hlinkClick r:id="rId4"/>
              </a:rPr>
              <a:t>https://monkeytype.com</a:t>
            </a:r>
            <a:r>
              <a:rPr lang="pt-PT" dirty="0"/>
              <a:t> </a:t>
            </a:r>
            <a:endParaRPr lang="pt-PT" sz="1200" dirty="0"/>
          </a:p>
        </p:txBody>
      </p:sp>
    </p:spTree>
    <p:extLst>
      <p:ext uri="{BB962C8B-B14F-4D97-AF65-F5344CB8AC3E}">
        <p14:creationId xmlns:p14="http://schemas.microsoft.com/office/powerpoint/2010/main" val="334338863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17E7CE-4E36-DCE9-8BE0-41FB974FCA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270339"/>
            <a:ext cx="10515600" cy="2906623"/>
          </a:xfrm>
        </p:spPr>
        <p:txBody>
          <a:bodyPr>
            <a:normAutofit lnSpcReduction="10000"/>
          </a:bodyPr>
          <a:lstStyle/>
          <a:p>
            <a:pPr algn="just"/>
            <a:r>
              <a:rPr lang="pt-PT" dirty="0"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Em vez de insistir para que os utilizadores se registem, devemos referir funcionalidades e vantagens que os utilizadores registados têm.</a:t>
            </a:r>
          </a:p>
          <a:p>
            <a:pPr algn="just"/>
            <a:r>
              <a:rPr lang="pt-PT" dirty="0"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Em caso de newsletters e RSS, referir sempre a frequência com que é lançado novo conteúdo. Um utilizador tem de saber o que esperar para não ficar surpreso com a ausência ou excesso de informação.</a:t>
            </a:r>
          </a:p>
        </p:txBody>
      </p:sp>
      <p:pic>
        <p:nvPicPr>
          <p:cNvPr id="2050" name="Picture 2" descr="Register now stock vector. Illustration of graphic, click - 151488300">
            <a:extLst>
              <a:ext uri="{FF2B5EF4-FFF2-40B4-BE49-F238E27FC236}">
                <a16:creationId xmlns:a16="http://schemas.microsoft.com/office/drawing/2014/main" id="{5AB193FD-0B95-4BA6-632B-5EC05FC505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524591">
            <a:off x="150829" y="860582"/>
            <a:ext cx="4311941" cy="1660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Activity Registration | City of Lancaster">
            <a:extLst>
              <a:ext uri="{FF2B5EF4-FFF2-40B4-BE49-F238E27FC236}">
                <a16:creationId xmlns:a16="http://schemas.microsoft.com/office/drawing/2014/main" id="{197340DD-9F87-3C79-C92F-4748002ABA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8402" y="105013"/>
            <a:ext cx="4048170" cy="1152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register-now-button - Manlius Pebble Hill School">
            <a:extLst>
              <a:ext uri="{FF2B5EF4-FFF2-40B4-BE49-F238E27FC236}">
                <a16:creationId xmlns:a16="http://schemas.microsoft.com/office/drawing/2014/main" id="{345C3F0C-13A9-33D7-E7E4-AA93BEFFCB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53549">
            <a:off x="5989739" y="1391998"/>
            <a:ext cx="4281182" cy="1352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register now - TRC - Tablelands Regional Council">
            <a:extLst>
              <a:ext uri="{FF2B5EF4-FFF2-40B4-BE49-F238E27FC236}">
                <a16:creationId xmlns:a16="http://schemas.microsoft.com/office/drawing/2014/main" id="{5BCE8946-0CBC-7124-9992-BE833B7CF1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0671" y="1958851"/>
            <a:ext cx="2114725" cy="944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596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AEF5F51-6026-AD26-F401-38093F4822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00" r="8776"/>
          <a:stretch/>
        </p:blipFill>
        <p:spPr>
          <a:xfrm>
            <a:off x="-1" y="0"/>
            <a:ext cx="6077529" cy="372819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A5F4F10-C14B-DCDE-363A-B270EEB8A6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96162"/>
            <a:ext cx="6650182" cy="34618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D12BBB7-89EF-749E-1122-2328334BBA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0182" y="3396162"/>
            <a:ext cx="5541818" cy="346183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F1EB0EA-8B3F-D0DF-09FC-821356775E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77528" y="0"/>
            <a:ext cx="6114472" cy="3396161"/>
          </a:xfrm>
          <a:prstGeom prst="rect">
            <a:avLst/>
          </a:prstGeom>
        </p:spPr>
      </p:pic>
      <p:sp>
        <p:nvSpPr>
          <p:cNvPr id="12" name="Retângulo 7">
            <a:extLst>
              <a:ext uri="{FF2B5EF4-FFF2-40B4-BE49-F238E27FC236}">
                <a16:creationId xmlns:a16="http://schemas.microsoft.com/office/drawing/2014/main" id="{2D8FE5DC-F42B-EE62-A85E-DA5BE0F0482A}"/>
              </a:ext>
            </a:extLst>
          </p:cNvPr>
          <p:cNvSpPr/>
          <p:nvPr/>
        </p:nvSpPr>
        <p:spPr>
          <a:xfrm>
            <a:off x="-1" y="0"/>
            <a:ext cx="6068291" cy="338554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pt-PT" sz="1600" b="1" dirty="0"/>
              <a:t>Fontes: </a:t>
            </a:r>
            <a:r>
              <a:rPr lang="pt-PT" sz="1600" dirty="0"/>
              <a:t>Noticias de Coimbra, Publico, Jornal de Notícias e </a:t>
            </a:r>
            <a:r>
              <a:rPr lang="pt-PT" sz="1600" dirty="0" err="1"/>
              <a:t>LinkedIn</a:t>
            </a:r>
            <a:endParaRPr lang="pt-PT" sz="1600" dirty="0"/>
          </a:p>
        </p:txBody>
      </p:sp>
      <p:pic>
        <p:nvPicPr>
          <p:cNvPr id="4098" name="Picture 2" descr="Nauseous Emoticon Stock Illustration - Download Image Now - Vomit, Emoticon,  Illness - iStock">
            <a:extLst>
              <a:ext uri="{FF2B5EF4-FFF2-40B4-BE49-F238E27FC236}">
                <a16:creationId xmlns:a16="http://schemas.microsoft.com/office/drawing/2014/main" id="{DFD5F4F3-C13B-6323-2E69-FAF3BACFEC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7158" y="2242355"/>
            <a:ext cx="2342265" cy="2373289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39963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BF871FE-A1E7-AAD0-68B9-C7E7D361E2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11926"/>
            <a:ext cx="6699731" cy="49460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F544EB2-AE23-84C3-A4AC-145E87B929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7406" y="0"/>
            <a:ext cx="5494594" cy="4073236"/>
          </a:xfrm>
          <a:prstGeom prst="rect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81C8F852-858C-E006-A181-0156E7523C3F}"/>
              </a:ext>
            </a:extLst>
          </p:cNvPr>
          <p:cNvSpPr/>
          <p:nvPr/>
        </p:nvSpPr>
        <p:spPr>
          <a:xfrm>
            <a:off x="1718746" y="1573372"/>
            <a:ext cx="3259915" cy="338554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pt-PT" sz="1600" b="1" dirty="0"/>
              <a:t>Fonte: </a:t>
            </a:r>
            <a:r>
              <a:rPr lang="pt-PT" sz="1600" dirty="0"/>
              <a:t>Rede Expressos</a:t>
            </a:r>
          </a:p>
        </p:txBody>
      </p:sp>
      <p:sp>
        <p:nvSpPr>
          <p:cNvPr id="9" name="Retângulo 7">
            <a:extLst>
              <a:ext uri="{FF2B5EF4-FFF2-40B4-BE49-F238E27FC236}">
                <a16:creationId xmlns:a16="http://schemas.microsoft.com/office/drawing/2014/main" id="{3F99EC6B-4E09-8155-4717-D630F6E21979}"/>
              </a:ext>
            </a:extLst>
          </p:cNvPr>
          <p:cNvSpPr/>
          <p:nvPr/>
        </p:nvSpPr>
        <p:spPr>
          <a:xfrm>
            <a:off x="7815908" y="4073236"/>
            <a:ext cx="3259915" cy="338554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pt-PT" sz="1600" b="1" dirty="0"/>
              <a:t>Fonte: </a:t>
            </a:r>
            <a:r>
              <a:rPr lang="pt-PT" sz="1600" dirty="0"/>
              <a:t>IPMA</a:t>
            </a:r>
          </a:p>
        </p:txBody>
      </p:sp>
      <p:pic>
        <p:nvPicPr>
          <p:cNvPr id="5122" name="Picture 2" descr="Wow sign stock illustration. Illustration of chat, positive - 23329138">
            <a:extLst>
              <a:ext uri="{FF2B5EF4-FFF2-40B4-BE49-F238E27FC236}">
                <a16:creationId xmlns:a16="http://schemas.microsoft.com/office/drawing/2014/main" id="{8BD8DD33-F879-D552-CFEF-BD1C15109A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5908" y="4750681"/>
            <a:ext cx="3259915" cy="1842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Wow Nice | Facebook">
            <a:extLst>
              <a:ext uri="{FF2B5EF4-FFF2-40B4-BE49-F238E27FC236}">
                <a16:creationId xmlns:a16="http://schemas.microsoft.com/office/drawing/2014/main" id="{BD03A260-E3B1-C6FE-1479-465621573B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8746" y="123254"/>
            <a:ext cx="3259915" cy="1280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9366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CBCE3-49CF-4108-8D18-C8AFEEF0D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err="1">
                <a:latin typeface="Papyrus" panose="03070502060502030205" pitchFamily="66" charset="0"/>
              </a:rPr>
              <a:t>Momento</a:t>
            </a:r>
            <a:r>
              <a:rPr lang="en-GB" dirty="0">
                <a:latin typeface="Papyrus" panose="03070502060502030205" pitchFamily="66" charset="0"/>
              </a:rPr>
              <a:t> </a:t>
            </a:r>
            <a:r>
              <a:rPr lang="en-GB" dirty="0" err="1">
                <a:latin typeface="Papyrus" panose="03070502060502030205" pitchFamily="66" charset="0"/>
              </a:rPr>
              <a:t>bué</a:t>
            </a:r>
            <a:r>
              <a:rPr lang="en-GB" dirty="0">
                <a:latin typeface="Papyrus" panose="03070502060502030205" pitchFamily="66" charset="0"/>
              </a:rPr>
              <a:t> </a:t>
            </a:r>
            <a:r>
              <a:rPr lang="en-GB" dirty="0" err="1">
                <a:latin typeface="Papyrus" panose="03070502060502030205" pitchFamily="66" charset="0"/>
              </a:rPr>
              <a:t>cério</a:t>
            </a:r>
            <a:r>
              <a:rPr lang="en-GB" dirty="0">
                <a:latin typeface="Papyrus" panose="03070502060502030205" pitchFamily="66" charset="0"/>
              </a:rPr>
              <a:t> da </a:t>
            </a:r>
            <a:r>
              <a:rPr lang="en-GB" dirty="0" err="1">
                <a:latin typeface="Papyrus" panose="03070502060502030205" pitchFamily="66" charset="0"/>
              </a:rPr>
              <a:t>apresentassão</a:t>
            </a:r>
            <a:endParaRPr lang="en-GB" dirty="0">
              <a:latin typeface="Papyrus" panose="03070502060502030205" pitchFamily="66" charset="0"/>
            </a:endParaRPr>
          </a:p>
        </p:txBody>
      </p:sp>
      <p:pic>
        <p:nvPicPr>
          <p:cNvPr id="6146" name="Picture 2" descr="Serious looking young man stock photo. Image of attractive - 19923506">
            <a:extLst>
              <a:ext uri="{FF2B5EF4-FFF2-40B4-BE49-F238E27FC236}">
                <a16:creationId xmlns:a16="http://schemas.microsoft.com/office/drawing/2014/main" id="{7990D5B7-C5B3-836B-60BE-12E0E2172A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594"/>
          <a:stretch/>
        </p:blipFill>
        <p:spPr bwMode="auto">
          <a:xfrm>
            <a:off x="4029434" y="1930400"/>
            <a:ext cx="4133132" cy="492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1875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000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F318-821D-E8EA-3AF6-2BC90EAD4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GB" sz="4800" dirty="0" err="1">
                <a:solidFill>
                  <a:schemeClr val="bg1"/>
                </a:solidFill>
                <a:latin typeface="Comic Sans MS" panose="030F0702030302020204" pitchFamily="66" charset="0"/>
              </a:rPr>
              <a:t>Nunca</a:t>
            </a:r>
            <a:r>
              <a:rPr lang="en-GB" sz="4800" dirty="0">
                <a:solidFill>
                  <a:schemeClr val="bg1"/>
                </a:solidFill>
                <a:latin typeface="Comic Sans MS" panose="030F0702030302020204" pitchFamily="66" charset="0"/>
              </a:rPr>
              <a:t> se </a:t>
            </a:r>
            <a:r>
              <a:rPr lang="en-GB" sz="4800" dirty="0" err="1">
                <a:solidFill>
                  <a:schemeClr val="bg1"/>
                </a:solidFill>
                <a:latin typeface="Comic Sans MS" panose="030F0702030302020204" pitchFamily="66" charset="0"/>
              </a:rPr>
              <a:t>esqueçam</a:t>
            </a:r>
            <a:r>
              <a:rPr lang="en-GB" sz="4800" dirty="0">
                <a:solidFill>
                  <a:schemeClr val="bg1"/>
                </a:solidFill>
                <a:latin typeface="Comic Sans MS" panose="030F0702030302020204" pitchFamily="66" charset="0"/>
              </a:rPr>
              <a:t> do </a:t>
            </a:r>
            <a:r>
              <a:rPr lang="en-GB" sz="4800" dirty="0" err="1">
                <a:solidFill>
                  <a:schemeClr val="bg1"/>
                </a:solidFill>
                <a:latin typeface="Comic Sans MS" panose="030F0702030302020204" pitchFamily="66" charset="0"/>
              </a:rPr>
              <a:t>vosso</a:t>
            </a:r>
            <a:r>
              <a:rPr lang="en-GB" sz="4800" dirty="0">
                <a:solidFill>
                  <a:schemeClr val="bg1"/>
                </a:solidFill>
                <a:latin typeface="Comic Sans MS" panose="030F0702030302020204" pitchFamily="66" charset="0"/>
              </a:rPr>
              <a:t> </a:t>
            </a:r>
            <a:r>
              <a:rPr lang="en-GB" sz="4800" dirty="0" err="1">
                <a:solidFill>
                  <a:schemeClr val="bg1"/>
                </a:solidFill>
                <a:latin typeface="Comic Sans MS" panose="030F0702030302020204" pitchFamily="66" charset="0"/>
              </a:rPr>
              <a:t>valor</a:t>
            </a:r>
            <a:r>
              <a:rPr lang="en-GB" sz="4800" dirty="0">
                <a:solidFill>
                  <a:schemeClr val="bg1"/>
                </a:solidFill>
                <a:latin typeface="Comic Sans MS" panose="030F0702030302020204" pitchFamily="66" charset="0"/>
              </a:rPr>
              <a:t>!</a:t>
            </a:r>
          </a:p>
        </p:txBody>
      </p:sp>
      <p:pic>
        <p:nvPicPr>
          <p:cNvPr id="3076" name="Picture 4" descr="Coisas assim parvas...: “É o elo mais fraco.”">
            <a:extLst>
              <a:ext uri="{FF2B5EF4-FFF2-40B4-BE49-F238E27FC236}">
                <a16:creationId xmlns:a16="http://schemas.microsoft.com/office/drawing/2014/main" id="{3E54E5F1-F894-720B-AF0B-CB55575E48B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09" r="23964"/>
          <a:stretch/>
        </p:blipFill>
        <p:spPr bwMode="auto">
          <a:xfrm>
            <a:off x="1122218" y="1775908"/>
            <a:ext cx="5994400" cy="42291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9DC3C8E-4EE0-2227-0ABA-807F0FF28DB8}"/>
              </a:ext>
            </a:extLst>
          </p:cNvPr>
          <p:cNvSpPr txBox="1"/>
          <p:nvPr/>
        </p:nvSpPr>
        <p:spPr>
          <a:xfrm>
            <a:off x="8076045" y="1905299"/>
            <a:ext cx="327775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 err="1">
                <a:solidFill>
                  <a:schemeClr val="bg1"/>
                </a:solidFill>
                <a:latin typeface="Arial Black" panose="020B0A04020102020204" pitchFamily="34" charset="0"/>
              </a:rPr>
              <a:t>Quando</a:t>
            </a:r>
            <a:r>
              <a:rPr lang="en-GB" sz="1400" dirty="0">
                <a:solidFill>
                  <a:schemeClr val="bg1"/>
                </a:solidFill>
                <a:latin typeface="Arial Black" panose="020B0A04020102020204" pitchFamily="34" charset="0"/>
              </a:rPr>
              <a:t> se </a:t>
            </a:r>
            <a:r>
              <a:rPr lang="en-GB" sz="1400" dirty="0" err="1">
                <a:solidFill>
                  <a:schemeClr val="bg1"/>
                </a:solidFill>
                <a:latin typeface="Arial Black" panose="020B0A04020102020204" pitchFamily="34" charset="0"/>
              </a:rPr>
              <a:t>trata</a:t>
            </a:r>
            <a:r>
              <a:rPr lang="en-GB" sz="1400" dirty="0">
                <a:solidFill>
                  <a:schemeClr val="bg1"/>
                </a:solidFill>
                <a:latin typeface="Arial Black" panose="020B0A04020102020204" pitchFamily="34" charset="0"/>
              </a:rPr>
              <a:t> de </a:t>
            </a:r>
            <a:r>
              <a:rPr lang="en-GB" sz="1400" dirty="0" err="1">
                <a:solidFill>
                  <a:schemeClr val="bg1"/>
                </a:solidFill>
                <a:latin typeface="Arial Black" panose="020B0A04020102020204" pitchFamily="34" charset="0"/>
              </a:rPr>
              <a:t>segurança</a:t>
            </a:r>
            <a:r>
              <a:rPr lang="en-GB" sz="1400" dirty="0">
                <a:solidFill>
                  <a:schemeClr val="bg1"/>
                </a:solidFill>
                <a:latin typeface="Arial Black" panose="020B0A04020102020204" pitchFamily="34" charset="0"/>
              </a:rPr>
              <a:t> e </a:t>
            </a:r>
            <a:r>
              <a:rPr lang="en-GB" sz="1400" dirty="0" err="1">
                <a:solidFill>
                  <a:schemeClr val="bg1"/>
                </a:solidFill>
                <a:latin typeface="Arial Black" panose="020B0A04020102020204" pitchFamily="34" charset="0"/>
              </a:rPr>
              <a:t>proteção</a:t>
            </a:r>
            <a:r>
              <a:rPr lang="en-GB" sz="1400" dirty="0">
                <a:solidFill>
                  <a:schemeClr val="bg1"/>
                </a:solidFill>
                <a:latin typeface="Arial Black" panose="020B0A04020102020204" pitchFamily="34" charset="0"/>
              </a:rPr>
              <a:t> de dados, </a:t>
            </a:r>
          </a:p>
          <a:p>
            <a:pPr algn="ctr"/>
            <a:r>
              <a:rPr lang="en-GB" sz="1400" dirty="0">
                <a:solidFill>
                  <a:schemeClr val="bg1"/>
                </a:solidFill>
                <a:latin typeface="Arial Black" panose="020B0A04020102020204" pitchFamily="34" charset="0"/>
              </a:rPr>
              <a:t>NÃO SEJAM O ELO MAIS FRACO.</a:t>
            </a:r>
          </a:p>
          <a:p>
            <a:pPr algn="ctr"/>
            <a:endParaRPr lang="en-GB" sz="1400" dirty="0">
              <a:solidFill>
                <a:schemeClr val="bg1"/>
              </a:solidFill>
              <a:latin typeface="Arial Black" panose="020B0A04020102020204" pitchFamily="34" charset="0"/>
            </a:endParaRPr>
          </a:p>
          <a:p>
            <a:pPr algn="ctr"/>
            <a:r>
              <a:rPr lang="en-GB" sz="1400" dirty="0">
                <a:solidFill>
                  <a:schemeClr val="bg1"/>
                </a:solidFill>
                <a:latin typeface="Arial Black" panose="020B0A04020102020204" pitchFamily="34" charset="0"/>
              </a:rPr>
              <a:t>Websites </a:t>
            </a:r>
            <a:r>
              <a:rPr lang="en-GB" sz="1400" dirty="0" err="1">
                <a:solidFill>
                  <a:schemeClr val="bg1"/>
                </a:solidFill>
                <a:latin typeface="Arial Black" panose="020B0A04020102020204" pitchFamily="34" charset="0"/>
              </a:rPr>
              <a:t>utilizam</a:t>
            </a:r>
            <a:r>
              <a:rPr lang="en-GB" sz="1400" dirty="0">
                <a:solidFill>
                  <a:schemeClr val="bg1"/>
                </a:solidFill>
                <a:latin typeface="Arial Black" panose="020B0A04020102020204" pitchFamily="34" charset="0"/>
              </a:rPr>
              <a:t> </a:t>
            </a:r>
            <a:r>
              <a:rPr lang="en-GB" sz="1400" dirty="0" err="1">
                <a:solidFill>
                  <a:schemeClr val="bg1"/>
                </a:solidFill>
                <a:latin typeface="Arial Black" panose="020B0A04020102020204" pitchFamily="34" charset="0"/>
              </a:rPr>
              <a:t>diversas</a:t>
            </a:r>
            <a:r>
              <a:rPr lang="en-GB" sz="1400" dirty="0">
                <a:solidFill>
                  <a:schemeClr val="bg1"/>
                </a:solidFill>
                <a:latin typeface="Arial Black" panose="020B0A04020102020204" pitchFamily="34" charset="0"/>
              </a:rPr>
              <a:t> </a:t>
            </a:r>
            <a:r>
              <a:rPr lang="en-GB" sz="1400" dirty="0" err="1">
                <a:solidFill>
                  <a:schemeClr val="bg1"/>
                </a:solidFill>
                <a:latin typeface="Arial Black" panose="020B0A04020102020204" pitchFamily="34" charset="0"/>
              </a:rPr>
              <a:t>formas</a:t>
            </a:r>
            <a:r>
              <a:rPr lang="en-GB" sz="1400" dirty="0">
                <a:solidFill>
                  <a:schemeClr val="bg1"/>
                </a:solidFill>
                <a:latin typeface="Arial Black" panose="020B0A04020102020204" pitchFamily="34" charset="0"/>
              </a:rPr>
              <a:t>, </a:t>
            </a:r>
            <a:r>
              <a:rPr lang="en-GB" sz="1400" dirty="0" err="1">
                <a:solidFill>
                  <a:schemeClr val="bg1"/>
                </a:solidFill>
                <a:latin typeface="Arial Black" panose="020B0A04020102020204" pitchFamily="34" charset="0"/>
              </a:rPr>
              <a:t>algumas</a:t>
            </a:r>
            <a:r>
              <a:rPr lang="en-GB" sz="1400" dirty="0">
                <a:solidFill>
                  <a:schemeClr val="bg1"/>
                </a:solidFill>
                <a:latin typeface="Arial Black" panose="020B0A04020102020204" pitchFamily="34" charset="0"/>
              </a:rPr>
              <a:t> </a:t>
            </a:r>
            <a:r>
              <a:rPr lang="en-GB" sz="1400" dirty="0" err="1">
                <a:solidFill>
                  <a:schemeClr val="bg1"/>
                </a:solidFill>
                <a:latin typeface="Arial Black" panose="020B0A04020102020204" pitchFamily="34" charset="0"/>
              </a:rPr>
              <a:t>extremamente</a:t>
            </a:r>
            <a:r>
              <a:rPr lang="en-GB" sz="1400" dirty="0">
                <a:solidFill>
                  <a:schemeClr val="bg1"/>
                </a:solidFill>
                <a:latin typeface="Arial Black" panose="020B0A04020102020204" pitchFamily="34" charset="0"/>
              </a:rPr>
              <a:t> </a:t>
            </a:r>
            <a:r>
              <a:rPr lang="en-GB" sz="1400" dirty="0" err="1">
                <a:solidFill>
                  <a:schemeClr val="bg1"/>
                </a:solidFill>
                <a:latin typeface="Arial Black" panose="020B0A04020102020204" pitchFamily="34" charset="0"/>
              </a:rPr>
              <a:t>invasivas</a:t>
            </a:r>
            <a:r>
              <a:rPr lang="en-GB" sz="1400" dirty="0">
                <a:solidFill>
                  <a:schemeClr val="bg1"/>
                </a:solidFill>
                <a:latin typeface="Arial Black" panose="020B0A04020102020204" pitchFamily="34" charset="0"/>
              </a:rPr>
              <a:t>, de </a:t>
            </a:r>
            <a:r>
              <a:rPr lang="en-GB" sz="1400" dirty="0" err="1">
                <a:solidFill>
                  <a:schemeClr val="bg1"/>
                </a:solidFill>
                <a:latin typeface="Arial Black" panose="020B0A04020102020204" pitchFamily="34" charset="0"/>
              </a:rPr>
              <a:t>obter</a:t>
            </a:r>
            <a:r>
              <a:rPr lang="en-GB" sz="1400" dirty="0">
                <a:solidFill>
                  <a:schemeClr val="bg1"/>
                </a:solidFill>
                <a:latin typeface="Arial Black" panose="020B0A04020102020204" pitchFamily="34" charset="0"/>
              </a:rPr>
              <a:t> </a:t>
            </a:r>
            <a:r>
              <a:rPr lang="en-GB" sz="1400" dirty="0" err="1">
                <a:solidFill>
                  <a:schemeClr val="bg1"/>
                </a:solidFill>
                <a:latin typeface="Arial Black" panose="020B0A04020102020204" pitchFamily="34" charset="0"/>
              </a:rPr>
              <a:t>informações</a:t>
            </a:r>
            <a:r>
              <a:rPr lang="en-GB" sz="1400" dirty="0">
                <a:solidFill>
                  <a:schemeClr val="bg1"/>
                </a:solidFill>
                <a:latin typeface="Arial Black" panose="020B0A04020102020204" pitchFamily="34" charset="0"/>
              </a:rPr>
              <a:t> dos </a:t>
            </a:r>
            <a:r>
              <a:rPr lang="en-GB" sz="1400" dirty="0" err="1">
                <a:solidFill>
                  <a:schemeClr val="bg1"/>
                </a:solidFill>
                <a:latin typeface="Arial Black" panose="020B0A04020102020204" pitchFamily="34" charset="0"/>
              </a:rPr>
              <a:t>utilizadores</a:t>
            </a:r>
            <a:r>
              <a:rPr lang="en-GB" sz="1400" dirty="0">
                <a:solidFill>
                  <a:schemeClr val="bg1"/>
                </a:solidFill>
                <a:latin typeface="Arial Black" panose="020B0A04020102020204" pitchFamily="34" charset="0"/>
              </a:rPr>
              <a:t> dos </a:t>
            </a:r>
            <a:r>
              <a:rPr lang="en-GB" sz="1400" dirty="0" err="1">
                <a:solidFill>
                  <a:schemeClr val="bg1"/>
                </a:solidFill>
                <a:latin typeface="Arial Black" panose="020B0A04020102020204" pitchFamily="34" charset="0"/>
              </a:rPr>
              <a:t>mesmos</a:t>
            </a:r>
            <a:r>
              <a:rPr lang="en-GB" sz="1400" dirty="0">
                <a:solidFill>
                  <a:schemeClr val="bg1"/>
                </a:solidFill>
                <a:latin typeface="Arial Black" panose="020B0A04020102020204" pitchFamily="34" charset="0"/>
              </a:rPr>
              <a:t>.</a:t>
            </a:r>
          </a:p>
          <a:p>
            <a:pPr algn="ctr"/>
            <a:endParaRPr lang="en-GB" sz="1400" dirty="0">
              <a:solidFill>
                <a:schemeClr val="bg1"/>
              </a:solidFill>
              <a:latin typeface="Arial Black" panose="020B0A04020102020204" pitchFamily="34" charset="0"/>
            </a:endParaRPr>
          </a:p>
          <a:p>
            <a:pPr algn="ctr"/>
            <a:r>
              <a:rPr lang="en-GB" sz="1400" dirty="0" err="1">
                <a:solidFill>
                  <a:schemeClr val="bg1"/>
                </a:solidFill>
                <a:latin typeface="Arial Black" panose="020B0A04020102020204" pitchFamily="34" charset="0"/>
              </a:rPr>
              <a:t>Temos</a:t>
            </a:r>
            <a:r>
              <a:rPr lang="en-GB" sz="1400" dirty="0">
                <a:solidFill>
                  <a:schemeClr val="bg1"/>
                </a:solidFill>
                <a:latin typeface="Arial Black" panose="020B0A04020102020204" pitchFamily="34" charset="0"/>
              </a:rPr>
              <a:t> de </a:t>
            </a:r>
            <a:r>
              <a:rPr lang="en-GB" sz="1400" dirty="0" err="1">
                <a:solidFill>
                  <a:schemeClr val="bg1"/>
                </a:solidFill>
                <a:latin typeface="Arial Black" panose="020B0A04020102020204" pitchFamily="34" charset="0"/>
              </a:rPr>
              <a:t>ter</a:t>
            </a:r>
            <a:r>
              <a:rPr lang="en-GB" sz="1400" dirty="0">
                <a:solidFill>
                  <a:schemeClr val="bg1"/>
                </a:solidFill>
                <a:latin typeface="Arial Black" panose="020B0A04020102020204" pitchFamily="34" charset="0"/>
              </a:rPr>
              <a:t> a </a:t>
            </a:r>
            <a:r>
              <a:rPr lang="en-GB" sz="1400" dirty="0" err="1">
                <a:solidFill>
                  <a:schemeClr val="bg1"/>
                </a:solidFill>
                <a:latin typeface="Arial Black" panose="020B0A04020102020204" pitchFamily="34" charset="0"/>
              </a:rPr>
              <a:t>consciência</a:t>
            </a:r>
            <a:r>
              <a:rPr lang="en-GB" sz="1400" dirty="0">
                <a:solidFill>
                  <a:schemeClr val="bg1"/>
                </a:solidFill>
                <a:latin typeface="Arial Black" panose="020B0A04020102020204" pitchFamily="34" charset="0"/>
              </a:rPr>
              <a:t> que as </a:t>
            </a:r>
            <a:r>
              <a:rPr lang="en-GB" sz="1400" dirty="0" err="1">
                <a:solidFill>
                  <a:schemeClr val="bg1"/>
                </a:solidFill>
                <a:latin typeface="Arial Black" panose="020B0A04020102020204" pitchFamily="34" charset="0"/>
              </a:rPr>
              <a:t>consequências</a:t>
            </a:r>
            <a:r>
              <a:rPr lang="en-GB" sz="1400" dirty="0">
                <a:solidFill>
                  <a:schemeClr val="bg1"/>
                </a:solidFill>
                <a:latin typeface="Arial Black" panose="020B0A04020102020204" pitchFamily="34" charset="0"/>
              </a:rPr>
              <a:t> do tracking que </a:t>
            </a:r>
            <a:r>
              <a:rPr lang="en-GB" sz="1400" dirty="0" err="1">
                <a:solidFill>
                  <a:schemeClr val="bg1"/>
                </a:solidFill>
                <a:latin typeface="Arial Black" panose="020B0A04020102020204" pitchFamily="34" charset="0"/>
              </a:rPr>
              <a:t>nós</a:t>
            </a:r>
            <a:r>
              <a:rPr lang="en-GB" sz="1400" dirty="0">
                <a:solidFill>
                  <a:schemeClr val="bg1"/>
                </a:solidFill>
                <a:latin typeface="Arial Black" panose="020B0A04020102020204" pitchFamily="34" charset="0"/>
              </a:rPr>
              <a:t> </a:t>
            </a:r>
            <a:r>
              <a:rPr lang="en-GB" sz="1400" dirty="0" err="1">
                <a:solidFill>
                  <a:schemeClr val="bg1"/>
                </a:solidFill>
                <a:latin typeface="Arial Black" panose="020B0A04020102020204" pitchFamily="34" charset="0"/>
              </a:rPr>
              <a:t>criamos</a:t>
            </a:r>
            <a:r>
              <a:rPr lang="en-GB" sz="1400" dirty="0">
                <a:solidFill>
                  <a:schemeClr val="bg1"/>
                </a:solidFill>
                <a:latin typeface="Arial Black" panose="020B0A04020102020204" pitchFamily="34" charset="0"/>
              </a:rPr>
              <a:t> para </a:t>
            </a:r>
            <a:r>
              <a:rPr lang="en-GB" sz="1400" dirty="0" err="1">
                <a:solidFill>
                  <a:schemeClr val="bg1"/>
                </a:solidFill>
                <a:latin typeface="Arial Black" panose="020B0A04020102020204" pitchFamily="34" charset="0"/>
              </a:rPr>
              <a:t>nos</a:t>
            </a:r>
            <a:r>
              <a:rPr lang="en-GB" sz="1400" dirty="0">
                <a:solidFill>
                  <a:schemeClr val="bg1"/>
                </a:solidFill>
                <a:latin typeface="Arial Black" panose="020B0A04020102020204" pitchFamily="34" charset="0"/>
              </a:rPr>
              <a:t> </a:t>
            </a:r>
            <a:r>
              <a:rPr lang="en-GB" sz="1400" dirty="0" err="1">
                <a:solidFill>
                  <a:schemeClr val="bg1"/>
                </a:solidFill>
                <a:latin typeface="Arial Black" panose="020B0A04020102020204" pitchFamily="34" charset="0"/>
              </a:rPr>
              <a:t>beneficiar</a:t>
            </a:r>
            <a:r>
              <a:rPr lang="en-GB" sz="1400" dirty="0">
                <a:solidFill>
                  <a:schemeClr val="bg1"/>
                </a:solidFill>
                <a:latin typeface="Arial Black" panose="020B0A04020102020204" pitchFamily="34" charset="0"/>
              </a:rPr>
              <a:t> (</a:t>
            </a:r>
            <a:r>
              <a:rPr lang="en-GB" sz="1400" dirty="0" err="1">
                <a:solidFill>
                  <a:schemeClr val="bg1"/>
                </a:solidFill>
                <a:latin typeface="Arial Black" panose="020B0A04020102020204" pitchFamily="34" charset="0"/>
              </a:rPr>
              <a:t>enquanto</a:t>
            </a:r>
            <a:r>
              <a:rPr lang="en-GB" sz="1400" dirty="0">
                <a:solidFill>
                  <a:schemeClr val="bg1"/>
                </a:solidFill>
                <a:latin typeface="Arial Black" panose="020B0A04020102020204" pitchFamily="34" charset="0"/>
              </a:rPr>
              <a:t> </a:t>
            </a:r>
            <a:r>
              <a:rPr lang="en-GB" sz="1400" dirty="0" err="1">
                <a:solidFill>
                  <a:schemeClr val="bg1"/>
                </a:solidFill>
                <a:latin typeface="Arial Black" panose="020B0A04020102020204" pitchFamily="34" charset="0"/>
              </a:rPr>
              <a:t>criadores</a:t>
            </a:r>
            <a:r>
              <a:rPr lang="en-GB" sz="1400" dirty="0">
                <a:solidFill>
                  <a:schemeClr val="bg1"/>
                </a:solidFill>
                <a:latin typeface="Arial Black" panose="020B0A04020102020204" pitchFamily="34" charset="0"/>
              </a:rPr>
              <a:t>), </a:t>
            </a:r>
            <a:r>
              <a:rPr lang="en-GB" sz="1400" dirty="0" err="1">
                <a:solidFill>
                  <a:schemeClr val="bg1"/>
                </a:solidFill>
                <a:latin typeface="Arial Black" panose="020B0A04020102020204" pitchFamily="34" charset="0"/>
              </a:rPr>
              <a:t>também</a:t>
            </a:r>
            <a:r>
              <a:rPr lang="en-GB" sz="1400" dirty="0">
                <a:solidFill>
                  <a:schemeClr val="bg1"/>
                </a:solidFill>
                <a:latin typeface="Arial Black" panose="020B0A04020102020204" pitchFamily="34" charset="0"/>
              </a:rPr>
              <a:t> </a:t>
            </a:r>
            <a:r>
              <a:rPr lang="en-GB" sz="1400" dirty="0" err="1">
                <a:solidFill>
                  <a:schemeClr val="bg1"/>
                </a:solidFill>
                <a:latin typeface="Arial Black" panose="020B0A04020102020204" pitchFamily="34" charset="0"/>
              </a:rPr>
              <a:t>nos</a:t>
            </a:r>
            <a:r>
              <a:rPr lang="en-GB" sz="1400" dirty="0">
                <a:solidFill>
                  <a:schemeClr val="bg1"/>
                </a:solidFill>
                <a:latin typeface="Arial Black" panose="020B0A04020102020204" pitchFamily="34" charset="0"/>
              </a:rPr>
              <a:t> </a:t>
            </a:r>
            <a:r>
              <a:rPr lang="en-GB" sz="1400" dirty="0" err="1">
                <a:solidFill>
                  <a:schemeClr val="bg1"/>
                </a:solidFill>
                <a:latin typeface="Arial Black" panose="020B0A04020102020204" pitchFamily="34" charset="0"/>
              </a:rPr>
              <a:t>prejudica</a:t>
            </a:r>
            <a:r>
              <a:rPr lang="en-GB" sz="1400" dirty="0">
                <a:solidFill>
                  <a:schemeClr val="bg1"/>
                </a:solidFill>
                <a:latin typeface="Arial Black" panose="020B0A04020102020204" pitchFamily="34" charset="0"/>
              </a:rPr>
              <a:t> (</a:t>
            </a:r>
            <a:r>
              <a:rPr lang="en-GB" sz="1400" dirty="0" err="1">
                <a:solidFill>
                  <a:schemeClr val="bg1"/>
                </a:solidFill>
                <a:latin typeface="Arial Black" panose="020B0A04020102020204" pitchFamily="34" charset="0"/>
              </a:rPr>
              <a:t>enquanto</a:t>
            </a:r>
            <a:r>
              <a:rPr lang="en-GB" sz="1400" dirty="0">
                <a:solidFill>
                  <a:schemeClr val="bg1"/>
                </a:solidFill>
                <a:latin typeface="Arial Black" panose="020B0A04020102020204" pitchFamily="34" charset="0"/>
              </a:rPr>
              <a:t> </a:t>
            </a:r>
            <a:r>
              <a:rPr lang="en-GB" sz="1400" dirty="0" err="1">
                <a:solidFill>
                  <a:schemeClr val="bg1"/>
                </a:solidFill>
                <a:latin typeface="Arial Black" panose="020B0A04020102020204" pitchFamily="34" charset="0"/>
              </a:rPr>
              <a:t>utilizadores</a:t>
            </a:r>
            <a:r>
              <a:rPr lang="en-GB" sz="1400" dirty="0">
                <a:solidFill>
                  <a:schemeClr val="bg1"/>
                </a:solidFill>
                <a:latin typeface="Arial Black" panose="020B0A04020102020204" pitchFamily="34" charset="0"/>
              </a:rPr>
              <a:t>).</a:t>
            </a:r>
          </a:p>
        </p:txBody>
      </p:sp>
      <p:pic>
        <p:nvPicPr>
          <p:cNvPr id="3080" name="Picture 8" descr="Pointing finger png images | PNGWing">
            <a:extLst>
              <a:ext uri="{FF2B5EF4-FFF2-40B4-BE49-F238E27FC236}">
                <a16:creationId xmlns:a16="http://schemas.microsoft.com/office/drawing/2014/main" id="{4CA17B84-31FF-0A5B-8A66-7EC1CDFBCA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2281" y="4017818"/>
            <a:ext cx="2291001" cy="1718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431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FF0000"/>
            </a:gs>
            <a:gs pos="0">
              <a:srgbClr val="0000FF"/>
            </a:gs>
            <a:gs pos="50000">
              <a:srgbClr val="00FF00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4649931" y="2967335"/>
            <a:ext cx="2892138" cy="92333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PT" sz="5400" b="0" cap="none" spc="0" dirty="0" err="1">
                <a:ln w="0"/>
                <a:gradFill flip="none" rotWithShape="1">
                  <a:gsLst>
                    <a:gs pos="0">
                      <a:srgbClr val="FF0000"/>
                    </a:gs>
                    <a:gs pos="100000">
                      <a:srgbClr val="0000FF"/>
                    </a:gs>
                    <a:gs pos="50000">
                      <a:srgbClr val="00FF00"/>
                    </a:gs>
                  </a:gsLst>
                  <a:lin ang="0" scaled="1"/>
                  <a:tileRect/>
                </a:gradFill>
                <a:effectLst/>
              </a:rPr>
              <a:t>oBrIgAdO</a:t>
            </a:r>
            <a:endParaRPr lang="pt-PT" sz="5400" b="0" cap="none" spc="0" dirty="0">
              <a:ln w="0"/>
              <a:gradFill flip="none" rotWithShape="1">
                <a:gsLst>
                  <a:gs pos="0">
                    <a:srgbClr val="FF0000"/>
                  </a:gs>
                  <a:gs pos="100000">
                    <a:srgbClr val="0000FF"/>
                  </a:gs>
                  <a:gs pos="50000">
                    <a:srgbClr val="00FF00"/>
                  </a:gs>
                </a:gsLst>
                <a:lin ang="0" scaled="1"/>
                <a:tileRect/>
              </a:gra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0381744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Posição de Conteúdo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832" y="742156"/>
            <a:ext cx="8611068" cy="4351338"/>
          </a:xfrm>
        </p:spPr>
      </p:pic>
      <p:sp>
        <p:nvSpPr>
          <p:cNvPr id="4" name="Retângulo 3"/>
          <p:cNvSpPr/>
          <p:nvPr/>
        </p:nvSpPr>
        <p:spPr>
          <a:xfrm>
            <a:off x="312424" y="5988734"/>
            <a:ext cx="3843745" cy="553998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pt-PT" dirty="0"/>
              <a:t>Fonte: alltimedesign.com</a:t>
            </a:r>
          </a:p>
          <a:p>
            <a:r>
              <a:rPr lang="pt-PT" sz="1200" dirty="0"/>
              <a:t>(https://alltimedesign.com/bad-graphic-design-examples/)</a:t>
            </a:r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3241" y="4313167"/>
            <a:ext cx="1664776" cy="156065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9" name="Retângulo 8"/>
          <p:cNvSpPr/>
          <p:nvPr/>
        </p:nvSpPr>
        <p:spPr>
          <a:xfrm>
            <a:off x="6000841" y="5988734"/>
            <a:ext cx="5774979" cy="738664"/>
          </a:xfrm>
          <a:prstGeom prst="rect">
            <a:avLst/>
          </a:prstGeom>
          <a:solidFill>
            <a:srgbClr val="00FF0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pt-PT" dirty="0"/>
              <a:t>Fonte: www.aoa.org/ </a:t>
            </a:r>
          </a:p>
          <a:p>
            <a:r>
              <a:rPr lang="pt-PT" sz="1200" dirty="0"/>
              <a:t>(https://www.aoa.org/AOA/Images/Patients/Eye%20Conditions/Male_Computer_Vision_</a:t>
            </a:r>
          </a:p>
          <a:p>
            <a:r>
              <a:rPr lang="pt-PT" sz="1200" dirty="0"/>
              <a:t>Syndrome_Dry_Eye_Tired_AdobeStock_261825553.jpg)</a:t>
            </a:r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610260">
            <a:off x="95250" y="235673"/>
            <a:ext cx="1412884" cy="1012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59537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Posição de Conteúdo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69967" y="596900"/>
            <a:ext cx="8661366" cy="4351338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446433">
            <a:off x="686621" y="372704"/>
            <a:ext cx="1099673" cy="1130276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5"/>
          <a:srcRect l="16317" r="15874"/>
          <a:stretch/>
        </p:blipFill>
        <p:spPr>
          <a:xfrm>
            <a:off x="8534400" y="3924451"/>
            <a:ext cx="1743076" cy="169546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Retângulo 6"/>
          <p:cNvSpPr/>
          <p:nvPr/>
        </p:nvSpPr>
        <p:spPr>
          <a:xfrm>
            <a:off x="312424" y="5988734"/>
            <a:ext cx="1960537" cy="553998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pt-PT" dirty="0"/>
              <a:t>Fonte: vanholtz.co </a:t>
            </a:r>
          </a:p>
          <a:p>
            <a:r>
              <a:rPr lang="pt-PT" sz="1200" dirty="0"/>
              <a:t>(https://vanholtz.co/)</a:t>
            </a:r>
          </a:p>
        </p:txBody>
      </p:sp>
      <p:sp>
        <p:nvSpPr>
          <p:cNvPr id="8" name="Retângulo 7"/>
          <p:cNvSpPr/>
          <p:nvPr/>
        </p:nvSpPr>
        <p:spPr>
          <a:xfrm>
            <a:off x="7134290" y="5804068"/>
            <a:ext cx="4543295" cy="73866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pt-PT" dirty="0"/>
              <a:t>Fonte: www.shutterstock.com/ </a:t>
            </a:r>
          </a:p>
          <a:p>
            <a:r>
              <a:rPr lang="pt-PT" sz="1200" dirty="0"/>
              <a:t>(https://www.shutterstock.com/image-photo/distance-job-millennial-</a:t>
            </a:r>
            <a:br>
              <a:rPr lang="pt-PT" sz="1200" dirty="0"/>
            </a:br>
            <a:r>
              <a:rPr lang="pt-PT" sz="1200" dirty="0"/>
              <a:t>african-american-260nw-1937062843.jpg)</a:t>
            </a:r>
          </a:p>
        </p:txBody>
      </p:sp>
    </p:spTree>
    <p:extLst>
      <p:ext uri="{BB962C8B-B14F-4D97-AF65-F5344CB8AC3E}">
        <p14:creationId xmlns:p14="http://schemas.microsoft.com/office/powerpoint/2010/main" val="20738305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47725" y="2546350"/>
            <a:ext cx="10515600" cy="1325563"/>
          </a:xfrm>
        </p:spPr>
        <p:txBody>
          <a:bodyPr/>
          <a:lstStyle/>
          <a:p>
            <a:pPr algn="ctr"/>
            <a:r>
              <a:rPr lang="pt-PT" dirty="0">
                <a:solidFill>
                  <a:schemeClr val="accent4">
                    <a:lumMod val="40000"/>
                    <a:lumOff val="60000"/>
                  </a:schemeClr>
                </a:solidFill>
                <a:latin typeface="Bradley Hand ITC" panose="03070402050302030203" pitchFamily="66" charset="0"/>
              </a:rPr>
              <a:t>Usar cores de texto e fundo de alto contraste para que o texto seja o mais legível possível</a:t>
            </a:r>
          </a:p>
        </p:txBody>
      </p:sp>
    </p:spTree>
    <p:extLst>
      <p:ext uri="{BB962C8B-B14F-4D97-AF65-F5344CB8AC3E}">
        <p14:creationId xmlns:p14="http://schemas.microsoft.com/office/powerpoint/2010/main" val="2765902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Check">
          <a:fgClr>
            <a:schemeClr val="accent2">
              <a:lumMod val="60000"/>
              <a:lumOff val="4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249" y="781090"/>
            <a:ext cx="8792345" cy="4286210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8495" y="3581400"/>
            <a:ext cx="2142897" cy="206238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10947">
            <a:off x="9924953" y="477111"/>
            <a:ext cx="1539709" cy="1395039"/>
          </a:xfrm>
          <a:prstGeom prst="rect">
            <a:avLst/>
          </a:prstGeom>
        </p:spPr>
      </p:pic>
      <p:sp>
        <p:nvSpPr>
          <p:cNvPr id="8" name="Retângulo 7"/>
          <p:cNvSpPr/>
          <p:nvPr/>
        </p:nvSpPr>
        <p:spPr>
          <a:xfrm>
            <a:off x="8572241" y="5643784"/>
            <a:ext cx="2601353" cy="55399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none">
            <a:spAutoFit/>
          </a:bodyPr>
          <a:lstStyle/>
          <a:p>
            <a:r>
              <a:rPr lang="pt-PT" dirty="0">
                <a:solidFill>
                  <a:schemeClr val="accent2">
                    <a:lumMod val="75000"/>
                  </a:schemeClr>
                </a:solidFill>
              </a:rPr>
              <a:t>Fonte: typesetdesign.com</a:t>
            </a:r>
          </a:p>
          <a:p>
            <a:r>
              <a:rPr lang="pt-PT" sz="1200" dirty="0">
                <a:solidFill>
                  <a:schemeClr val="accent2">
                    <a:lumMod val="75000"/>
                  </a:schemeClr>
                </a:solidFill>
              </a:rPr>
              <a:t>(https://typesetdesign.com/portfolio)</a:t>
            </a:r>
          </a:p>
        </p:txBody>
      </p:sp>
    </p:spTree>
    <p:extLst>
      <p:ext uri="{BB962C8B-B14F-4D97-AF65-F5344CB8AC3E}">
        <p14:creationId xmlns:p14="http://schemas.microsoft.com/office/powerpoint/2010/main" val="3762414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5515" y="860575"/>
            <a:ext cx="8200571" cy="4126210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937281">
            <a:off x="9708827" y="244321"/>
            <a:ext cx="1933497" cy="1232508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0542" y="3904046"/>
            <a:ext cx="2311058" cy="216547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Retângulo 6"/>
          <p:cNvSpPr/>
          <p:nvPr/>
        </p:nvSpPr>
        <p:spPr>
          <a:xfrm>
            <a:off x="8992807" y="5775701"/>
            <a:ext cx="2143279" cy="5539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pt-PT" dirty="0">
                <a:solidFill>
                  <a:schemeClr val="bg1"/>
                </a:solidFill>
              </a:rPr>
              <a:t>Fonte: </a:t>
            </a:r>
            <a:r>
              <a:rPr lang="pt-PT" dirty="0" err="1">
                <a:solidFill>
                  <a:schemeClr val="bg1"/>
                </a:solidFill>
              </a:rPr>
              <a:t>onthegrid.city</a:t>
            </a:r>
            <a:endParaRPr lang="pt-PT" dirty="0">
              <a:solidFill>
                <a:schemeClr val="bg1"/>
              </a:solidFill>
            </a:endParaRPr>
          </a:p>
          <a:p>
            <a:r>
              <a:rPr lang="pt-PT" sz="1200" dirty="0">
                <a:solidFill>
                  <a:schemeClr val="bg1"/>
                </a:solidFill>
              </a:rPr>
              <a:t>(https://onthegrid.city/)</a:t>
            </a:r>
          </a:p>
        </p:txBody>
      </p:sp>
    </p:spTree>
    <p:extLst>
      <p:ext uri="{BB962C8B-B14F-4D97-AF65-F5344CB8AC3E}">
        <p14:creationId xmlns:p14="http://schemas.microsoft.com/office/powerpoint/2010/main" val="170671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86516" y="2557993"/>
            <a:ext cx="24559683" cy="1325563"/>
          </a:xfrm>
        </p:spPr>
        <p:txBody>
          <a:bodyPr/>
          <a:lstStyle/>
          <a:p>
            <a:r>
              <a:rPr lang="pt-PT" dirty="0">
                <a:solidFill>
                  <a:srgbClr val="FF0000"/>
                </a:solidFill>
                <a:latin typeface="Comic Sans MS" panose="030F0702030302020204" pitchFamily="66" charset="0"/>
              </a:rPr>
              <a:t>EVITAR O USO DE SCROLL HORIZONTAL PARA RESOLUÇÕES 1024x768 (16:9 HD)</a:t>
            </a:r>
          </a:p>
        </p:txBody>
      </p:sp>
      <p:sp>
        <p:nvSpPr>
          <p:cNvPr id="4" name="Retângulo 3"/>
          <p:cNvSpPr/>
          <p:nvPr/>
        </p:nvSpPr>
        <p:spPr>
          <a:xfrm>
            <a:off x="440267" y="6265333"/>
            <a:ext cx="11353800" cy="2794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5" name="Triângulo isósceles 4"/>
          <p:cNvSpPr/>
          <p:nvPr/>
        </p:nvSpPr>
        <p:spPr>
          <a:xfrm rot="16200000">
            <a:off x="482601" y="6313796"/>
            <a:ext cx="211667" cy="182472"/>
          </a:xfrm>
          <a:prstGeom prst="triangl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6" name="Triângulo isósceles 5"/>
          <p:cNvSpPr/>
          <p:nvPr/>
        </p:nvSpPr>
        <p:spPr>
          <a:xfrm rot="5400000">
            <a:off x="11537318" y="6313796"/>
            <a:ext cx="211667" cy="182472"/>
          </a:xfrm>
          <a:prstGeom prst="triangl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7" name="Retângulo 6"/>
          <p:cNvSpPr/>
          <p:nvPr/>
        </p:nvSpPr>
        <p:spPr>
          <a:xfrm>
            <a:off x="814917" y="6299198"/>
            <a:ext cx="1371600" cy="211668"/>
          </a:xfrm>
          <a:prstGeom prst="rect">
            <a:avLst/>
          </a:prstGeom>
          <a:solidFill>
            <a:srgbClr val="7B7B7B"/>
          </a:solidFill>
          <a:ln>
            <a:solidFill>
              <a:srgbClr val="3F3F3F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01718927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3.7037E-6 L 0.75442 3.7037E-6 " pathEditMode="fixed" rAng="0" ptsTypes="AA">
                                      <p:cBhvr>
                                        <p:cTn id="6" dur="7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721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7669 -0.00277 L -1.11966 0.00278 " pathEditMode="relative" rAng="0" ptsTypes="AA">
                                      <p:cBhvr>
                                        <p:cTn id="8" dur="7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4818" y="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  <p:bldLst>
      <p:bldP spid="2" grpId="0"/>
      <p:bldP spid="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Posição de Conteúdo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274" y="983683"/>
            <a:ext cx="6934200" cy="3981450"/>
          </a:xfr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453533">
            <a:off x="798377" y="533399"/>
            <a:ext cx="1342139" cy="1408254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5549" y="3642850"/>
            <a:ext cx="2311851" cy="220744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Retângulo 6"/>
          <p:cNvSpPr/>
          <p:nvPr/>
        </p:nvSpPr>
        <p:spPr>
          <a:xfrm>
            <a:off x="312424" y="5988734"/>
            <a:ext cx="5159233" cy="553998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pt-PT" dirty="0"/>
              <a:t>Fonte: usabilitygeek.com </a:t>
            </a:r>
          </a:p>
          <a:p>
            <a:r>
              <a:rPr lang="pt-PT" sz="1200" dirty="0"/>
              <a:t>(https://usabilitygeek.com/horizontal-scrolling-user-experience-best-practices/)</a:t>
            </a:r>
          </a:p>
        </p:txBody>
      </p:sp>
    </p:spTree>
    <p:extLst>
      <p:ext uri="{BB962C8B-B14F-4D97-AF65-F5344CB8AC3E}">
        <p14:creationId xmlns:p14="http://schemas.microsoft.com/office/powerpoint/2010/main" val="3242413775"/>
      </p:ext>
    </p:extLst>
  </p:cSld>
  <p:clrMapOvr>
    <a:masterClrMapping/>
  </p:clrMapOvr>
  <p:transition spd="slow">
    <p:cover/>
  </p:transition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F8F8F2"/>
      </a:dk1>
      <a:lt1>
        <a:sysClr val="window" lastClr="282A36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F8F8F2"/>
      </a:dk1>
      <a:lt1>
        <a:sysClr val="window" lastClr="282A36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F1D5D60AAE03449B4DDB7E0355B5DE4" ma:contentTypeVersion="11" ma:contentTypeDescription="Create a new document." ma:contentTypeScope="" ma:versionID="b120770bc57a0f7dc05a3af593ca8c38">
  <xsd:schema xmlns:xsd="http://www.w3.org/2001/XMLSchema" xmlns:xs="http://www.w3.org/2001/XMLSchema" xmlns:p="http://schemas.microsoft.com/office/2006/metadata/properties" xmlns:ns3="f3ff6fe7-921b-4004-b761-525245c4b83d" targetNamespace="http://schemas.microsoft.com/office/2006/metadata/properties" ma:root="true" ma:fieldsID="b491a8d6f2b8de2c7848b2e242dd1af7" ns3:_="">
    <xsd:import namespace="f3ff6fe7-921b-4004-b761-525245c4b83d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ServiceAutoKeyPoints" minOccurs="0"/>
                <xsd:element ref="ns3:MediaServiceKeyPoints" minOccurs="0"/>
                <xsd:element ref="ns3:MediaLengthInSeconds" minOccurs="0"/>
                <xsd:element ref="ns3:MediaServiceDateTaken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3ff6fe7-921b-4004-b761-525245c4b83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6" nillable="true" ma:displayName="Length (seconds)" ma:internalName="MediaLengthInSeconds" ma:readOnly="true">
      <xsd:simpleType>
        <xsd:restriction base="dms:Unknown"/>
      </xsd:simpleType>
    </xsd:element>
    <xsd:element name="MediaServiceDateTaken" ma:index="17" nillable="true" ma:displayName="MediaServiceDateTaken" ma:hidden="true" ma:internalName="MediaServiceDateTaken" ma:readOnly="true">
      <xsd:simpleType>
        <xsd:restriction base="dms:Text"/>
      </xsd:simpleType>
    </xsd:element>
    <xsd:element name="_activity" ma:index="18" nillable="true" ma:displayName="_activity" ma:hidden="true" ma:internalName="_activity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f3ff6fe7-921b-4004-b761-525245c4b83d" xsi:nil="true"/>
  </documentManagement>
</p:properties>
</file>

<file path=customXml/itemProps1.xml><?xml version="1.0" encoding="utf-8"?>
<ds:datastoreItem xmlns:ds="http://schemas.openxmlformats.org/officeDocument/2006/customXml" ds:itemID="{E29A64AA-27BF-4D32-A816-0A0E4497A17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C3D0A2F-B554-427A-ACE8-8E4F2CE6C50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3ff6fe7-921b-4004-b761-525245c4b83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D63B5488-B1AF-420B-B465-CB90D9E3B396}">
  <ds:schemaRefs>
    <ds:schemaRef ds:uri="http://schemas.openxmlformats.org/package/2006/metadata/core-properties"/>
    <ds:schemaRef ds:uri="http://schemas.microsoft.com/office/2006/metadata/properties"/>
    <ds:schemaRef ds:uri="http://purl.org/dc/dcmitype/"/>
    <ds:schemaRef ds:uri="http://purl.org/dc/elements/1.1/"/>
    <ds:schemaRef ds:uri="http://purl.org/dc/terms/"/>
    <ds:schemaRef ds:uri="http://www.w3.org/XML/1998/namespace"/>
    <ds:schemaRef ds:uri="http://schemas.microsoft.com/office/infopath/2007/PartnerControls"/>
    <ds:schemaRef ds:uri="http://schemas.microsoft.com/office/2006/documentManagement/types"/>
    <ds:schemaRef ds:uri="f3ff6fe7-921b-4004-b761-525245c4b83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921</TotalTime>
  <Words>603</Words>
  <Application>Microsoft Office PowerPoint</Application>
  <PresentationFormat>Widescreen</PresentationFormat>
  <Paragraphs>60</Paragraphs>
  <Slides>26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9" baseType="lpstr">
      <vt:lpstr>Agency FB</vt:lpstr>
      <vt:lpstr>Arial</vt:lpstr>
      <vt:lpstr>Arial Black</vt:lpstr>
      <vt:lpstr>Bradley Hand ITC</vt:lpstr>
      <vt:lpstr>Calibri</vt:lpstr>
      <vt:lpstr>Calibri Light</vt:lpstr>
      <vt:lpstr>Comic Sans MS</vt:lpstr>
      <vt:lpstr>Courier New</vt:lpstr>
      <vt:lpstr>Freestyle Script</vt:lpstr>
      <vt:lpstr>Nirmala UI</vt:lpstr>
      <vt:lpstr>Papyrus</vt:lpstr>
      <vt:lpstr>Times New Roman</vt:lpstr>
      <vt:lpstr>Tema do Office</vt:lpstr>
      <vt:lpstr>Guidelines para páginas web Graphic Design</vt:lpstr>
      <vt:lpstr>Limitar estilos de fonte e outras formatações de texto        nas páginas</vt:lpstr>
      <vt:lpstr>PowerPoint Presentation</vt:lpstr>
      <vt:lpstr>PowerPoint Presentation</vt:lpstr>
      <vt:lpstr>Usar cores de texto e fundo de alto contraste para que o texto seja o mais legível possível</vt:lpstr>
      <vt:lpstr>PowerPoint Presentation</vt:lpstr>
      <vt:lpstr>PowerPoint Presentation</vt:lpstr>
      <vt:lpstr>EVITAR O USO DE SCROLL HORIZONTAL PARA RESOLUÇÕES 1024x768 (16:9 HD)</vt:lpstr>
      <vt:lpstr>PowerPoint Presentation</vt:lpstr>
      <vt:lpstr>PowerPoint Presentation</vt:lpstr>
      <vt:lpstr>Elementos mais críticos da página devem estar visíveis “acima da borda” para os tamanhos de tela mais comuns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Customização de Páginas Web &amp; Dados de Utilizador</vt:lpstr>
      <vt:lpstr>PowerPoint Presentation</vt:lpstr>
      <vt:lpstr>PowerPoint Presentation</vt:lpstr>
      <vt:lpstr>PowerPoint Presentation</vt:lpstr>
      <vt:lpstr>Momento bué cério da apresentassão</vt:lpstr>
      <vt:lpstr>Nunca se esqueçam do vosso valor!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Graphic Design</dc:title>
  <dc:creator>Renato Craveiro</dc:creator>
  <cp:lastModifiedBy>João André Linhares Oliveira</cp:lastModifiedBy>
  <cp:revision>38</cp:revision>
  <dcterms:created xsi:type="dcterms:W3CDTF">2023-03-08T12:18:12Z</dcterms:created>
  <dcterms:modified xsi:type="dcterms:W3CDTF">2023-03-13T23:54:40Z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0x0101001F1D5D60AAE03449B4DDB7E0355B5DE4</vt:lpwstr>
  </property>
</Properties>
</file>